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2"/>
  </p:notesMasterIdLst>
  <p:sldIdLst>
    <p:sldId id="256" r:id="rId2"/>
    <p:sldId id="316" r:id="rId3"/>
    <p:sldId id="322" r:id="rId4"/>
    <p:sldId id="334" r:id="rId5"/>
    <p:sldId id="353" r:id="rId6"/>
    <p:sldId id="361" r:id="rId7"/>
    <p:sldId id="355" r:id="rId8"/>
    <p:sldId id="356" r:id="rId9"/>
    <p:sldId id="357" r:id="rId10"/>
    <p:sldId id="358" r:id="rId11"/>
    <p:sldId id="335" r:id="rId12"/>
    <p:sldId id="362" r:id="rId13"/>
    <p:sldId id="317" r:id="rId14"/>
    <p:sldId id="323" r:id="rId15"/>
    <p:sldId id="327" r:id="rId16"/>
    <p:sldId id="364" r:id="rId17"/>
    <p:sldId id="363" r:id="rId18"/>
    <p:sldId id="336" r:id="rId19"/>
    <p:sldId id="321" r:id="rId20"/>
    <p:sldId id="328" r:id="rId21"/>
    <p:sldId id="365" r:id="rId22"/>
    <p:sldId id="382" r:id="rId23"/>
    <p:sldId id="381" r:id="rId24"/>
    <p:sldId id="329" r:id="rId25"/>
    <p:sldId id="344" r:id="rId26"/>
    <p:sldId id="331" r:id="rId27"/>
    <p:sldId id="333" r:id="rId28"/>
    <p:sldId id="330" r:id="rId29"/>
    <p:sldId id="315" r:id="rId30"/>
    <p:sldId id="366" r:id="rId31"/>
    <p:sldId id="377" r:id="rId32"/>
    <p:sldId id="369" r:id="rId33"/>
    <p:sldId id="324" r:id="rId34"/>
    <p:sldId id="325" r:id="rId35"/>
    <p:sldId id="326" r:id="rId36"/>
    <p:sldId id="370" r:id="rId37"/>
    <p:sldId id="346" r:id="rId38"/>
    <p:sldId id="332" r:id="rId39"/>
    <p:sldId id="345" r:id="rId40"/>
    <p:sldId id="337" r:id="rId41"/>
    <p:sldId id="367" r:id="rId42"/>
    <p:sldId id="368" r:id="rId43"/>
    <p:sldId id="338" r:id="rId44"/>
    <p:sldId id="318" r:id="rId45"/>
    <p:sldId id="319" r:id="rId46"/>
    <p:sldId id="339" r:id="rId47"/>
    <p:sldId id="320" r:id="rId48"/>
    <p:sldId id="371" r:id="rId49"/>
    <p:sldId id="372" r:id="rId50"/>
    <p:sldId id="378" r:id="rId51"/>
    <p:sldId id="373" r:id="rId52"/>
    <p:sldId id="374" r:id="rId53"/>
    <p:sldId id="379" r:id="rId54"/>
    <p:sldId id="340" r:id="rId55"/>
    <p:sldId id="375" r:id="rId56"/>
    <p:sldId id="380" r:id="rId57"/>
    <p:sldId id="341" r:id="rId58"/>
    <p:sldId id="376" r:id="rId59"/>
    <p:sldId id="314" r:id="rId60"/>
    <p:sldId id="354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>
      <p:cViewPr varScale="1">
        <p:scale>
          <a:sx n="81" d="100"/>
          <a:sy n="81" d="100"/>
        </p:scale>
        <p:origin x="14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Oxygen (ppm) vs. Temperature (F)</c:v>
          </c:tx>
          <c:spPr>
            <a:ln w="28575">
              <a:noFill/>
            </a:ln>
          </c:spPr>
          <c:xVal>
            <c:numRef>
              <c:f>Sheet1!$A$1:$A$10</c:f>
              <c:numCache>
                <c:formatCode>General</c:formatCode>
                <c:ptCount val="10"/>
                <c:pt idx="0">
                  <c:v>50</c:v>
                </c:pt>
                <c:pt idx="1">
                  <c:v>68</c:v>
                </c:pt>
                <c:pt idx="2">
                  <c:v>86</c:v>
                </c:pt>
                <c:pt idx="3">
                  <c:v>104</c:v>
                </c:pt>
                <c:pt idx="4">
                  <c:v>122</c:v>
                </c:pt>
                <c:pt idx="5">
                  <c:v>140</c:v>
                </c:pt>
                <c:pt idx="6">
                  <c:v>158</c:v>
                </c:pt>
                <c:pt idx="7">
                  <c:v>176</c:v>
                </c:pt>
                <c:pt idx="8">
                  <c:v>194</c:v>
                </c:pt>
                <c:pt idx="9">
                  <c:v>212</c:v>
                </c:pt>
              </c:numCache>
            </c:numRef>
          </c:xVal>
          <c:yVal>
            <c:numRef>
              <c:f>Sheet1!$B$1:$B$10</c:f>
              <c:numCache>
                <c:formatCode>General</c:formatCode>
                <c:ptCount val="10"/>
                <c:pt idx="0">
                  <c:v>11.3</c:v>
                </c:pt>
                <c:pt idx="1">
                  <c:v>9.3000000000000007</c:v>
                </c:pt>
                <c:pt idx="2">
                  <c:v>7.5</c:v>
                </c:pt>
                <c:pt idx="3">
                  <c:v>6.6</c:v>
                </c:pt>
                <c:pt idx="4">
                  <c:v>5.7</c:v>
                </c:pt>
                <c:pt idx="5">
                  <c:v>4.8</c:v>
                </c:pt>
                <c:pt idx="6">
                  <c:v>4</c:v>
                </c:pt>
                <c:pt idx="7">
                  <c:v>2.9</c:v>
                </c:pt>
                <c:pt idx="8">
                  <c:v>1.4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8D-40EC-AFA8-81B60A595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989248"/>
        <c:axId val="105990784"/>
      </c:scatterChart>
      <c:valAx>
        <c:axId val="105989248"/>
        <c:scaling>
          <c:orientation val="minMax"/>
          <c:max val="225"/>
          <c:min val="50"/>
        </c:scaling>
        <c:delete val="0"/>
        <c:axPos val="b"/>
        <c:numFmt formatCode="General" sourceLinked="1"/>
        <c:majorTickMark val="out"/>
        <c:minorTickMark val="none"/>
        <c:tickLblPos val="nextTo"/>
        <c:crossAx val="105990784"/>
        <c:crosses val="autoZero"/>
        <c:crossBetween val="midCat"/>
      </c:valAx>
      <c:valAx>
        <c:axId val="105990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98924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DAA8868-9B1E-466E-B7D2-0DFFD8DA0C9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50072-F0FD-4FE5-A2D8-32B95632E39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060F8-90AF-45F5-95E5-3A3DE74A870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2A553-4A1B-4614-9B45-9273E51386A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FD7C4-126F-42E8-BB12-EEE608BD116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74AEC-40DD-44F3-A6B1-0B2E00CF754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982F6-B8B7-45BD-9F2B-42BC8D48C589}" type="slidenum">
              <a:rPr lang="en-US"/>
              <a:pPr/>
              <a:t>33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997FD-8A7F-46FC-AE3F-C8163A50D273}" type="slidenum">
              <a:rPr lang="en-US"/>
              <a:pPr/>
              <a:t>34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241F4-04CE-4B5D-8A5E-034AFD067C94}" type="slidenum">
              <a:rPr lang="en-US"/>
              <a:pPr/>
              <a:t>35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982F6-B8B7-45BD-9F2B-42BC8D48C589}" type="slidenum">
              <a:rPr lang="en-US"/>
              <a:pPr/>
              <a:t>37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997FD-8A7F-46FC-AE3F-C8163A50D273}" type="slidenum">
              <a:rPr lang="en-US"/>
              <a:pPr/>
              <a:t>38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F8707-D254-47C6-A1C4-A486D8F3AE8F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A8868-9B1E-466E-B7D2-0DFFD8DA0C9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2242-5C5F-49F2-9041-FD02806436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4F05-12E0-4DFD-BAA1-A203226AA9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F98E-B382-4D71-9567-C4AEFA1E7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0AE5-9865-4DE5-A2AA-677D013361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941123-712D-4A60-A2AE-F5DAC5B027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924A-4D8C-44F2-AEB5-2E073DAA43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2EF-0D43-40D9-8835-50901CC77A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1931-12FA-4F21-8BF0-BE7BC86985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6A16-AC1F-4599-B078-6506CD6FA0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ECAC-9A21-4383-A549-53C76BA49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917E-E4A4-4F33-BFDE-AFF289A7FC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641A7A-0F93-47FA-8A83-3FD952EA5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3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4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5.xls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6.xls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7.xls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8.xlsx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9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10.xlsx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Worksheet11.xlsx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ffice@asope.orgm" TargetMode="External"/><Relationship Id="rId4" Type="http://schemas.openxmlformats.org/officeDocument/2006/relationships/hyperlink" Target="http://www.asope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685800"/>
            <a:ext cx="89916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Boiler Room LOG Sheets:</a:t>
            </a:r>
            <a:br>
              <a:rPr lang="en-US" dirty="0"/>
            </a:br>
            <a:r>
              <a:rPr lang="en-US" dirty="0"/>
              <a:t>Interpreting the Records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52600" y="4419600"/>
            <a:ext cx="5943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Presented By: Byron Nichols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Representing: The American Society of Power Engineers</a:t>
            </a:r>
          </a:p>
        </p:txBody>
      </p:sp>
      <p:pic>
        <p:nvPicPr>
          <p:cNvPr id="2055" name="Picture 7" descr="ASOPE S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3850" y="5638800"/>
            <a:ext cx="1200150" cy="1219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lb steam ~ 1,000 BTU</a:t>
            </a:r>
          </a:p>
          <a:p>
            <a:pPr algn="ctr"/>
            <a:r>
              <a:rPr lang="en-US" sz="2400" dirty="0"/>
              <a:t>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960,000 lb/day </a:t>
            </a:r>
            <a:r>
              <a:rPr lang="en-US" sz="2400" dirty="0"/>
              <a:t>x 1,000 BTU/lb = 960,000,000 BTU day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 gallon #2 fuel oil ~ 138,000 BTU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9,200 gal/day </a:t>
            </a:r>
            <a:r>
              <a:rPr lang="en-US" sz="2400" dirty="0"/>
              <a:t>x 138,000 BTU/gal = 1,269,600,000 BTU/day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960 MMBTU ≠ 1,269.6 MMBTU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Efficiency = heat out / heat in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960 MMBTU / 1,269.6 MMBTU ~ .76 or 76%</a:t>
            </a:r>
          </a:p>
          <a:p>
            <a:pPr algn="ctr"/>
            <a:endParaRPr lang="en-US" sz="3200" dirty="0"/>
          </a:p>
          <a:p>
            <a:pPr algn="ctr"/>
            <a:r>
              <a:rPr lang="en-US" sz="5400" dirty="0">
                <a:solidFill>
                  <a:srgbClr val="FFFF00"/>
                </a:solidFill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Basic Log Book should record such readings 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5105400" cy="4709160"/>
          </a:xfrm>
        </p:spPr>
        <p:txBody>
          <a:bodyPr/>
          <a:lstStyle/>
          <a:p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System Pressures</a:t>
            </a:r>
          </a:p>
          <a:p>
            <a:r>
              <a:rPr lang="en-US" dirty="0"/>
              <a:t>System Temperatures</a:t>
            </a:r>
          </a:p>
          <a:p>
            <a:r>
              <a:rPr lang="en-US" dirty="0"/>
              <a:t>Fuel Meter Readings</a:t>
            </a:r>
          </a:p>
          <a:p>
            <a:r>
              <a:rPr lang="en-US" dirty="0"/>
              <a:t>Fuel Inventory</a:t>
            </a:r>
          </a:p>
          <a:p>
            <a:r>
              <a:rPr lang="en-US" dirty="0"/>
              <a:t>Water Test Results</a:t>
            </a:r>
          </a:p>
          <a:p>
            <a:r>
              <a:rPr lang="en-US" dirty="0"/>
              <a:t>Chemical additions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13783" y="228600"/>
          <a:ext cx="8701617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3" name="Worksheet" r:id="rId4" imgW="9829800" imgH="5152949" progId="">
                  <p:embed/>
                </p:oleObj>
              </mc:Choice>
              <mc:Fallback>
                <p:oleObj name="Worksheet" r:id="rId4" imgW="9829800" imgH="51529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83" y="228600"/>
                        <a:ext cx="8701617" cy="6400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Pressures (1/3):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constant boiler pressure = smooth system operations.</a:t>
            </a:r>
          </a:p>
          <a:p>
            <a:r>
              <a:rPr lang="en-US" dirty="0"/>
              <a:t>Stress resulting from pressure is held within acceptable limits.</a:t>
            </a:r>
          </a:p>
          <a:p>
            <a:r>
              <a:rPr lang="en-US" dirty="0"/>
              <a:t>Constant pressure = constant temperature (unless boiler is equipped with superheaters).</a:t>
            </a:r>
          </a:p>
          <a:p>
            <a:r>
              <a:rPr lang="en-US" dirty="0"/>
              <a:t>Constant temperature minimizes thermal stresses.</a:t>
            </a:r>
          </a:p>
          <a:p>
            <a:r>
              <a:rPr lang="en-US" dirty="0"/>
              <a:t>Wide variations in pressure indicate system problems.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Pressures (2/3):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20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Pressure gauges must be correct type for the application. Have the proper range, be properly installed and calibrated.</a:t>
            </a:r>
          </a:p>
          <a:p>
            <a:r>
              <a:rPr lang="en-US" dirty="0"/>
              <a:t>Pressure gauges come in many types depending on the application:</a:t>
            </a:r>
          </a:p>
        </p:txBody>
      </p:sp>
      <p:pic>
        <p:nvPicPr>
          <p:cNvPr id="4" name="Picture 4" descr="diaph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640666"/>
            <a:ext cx="2895600" cy="3217333"/>
          </a:xfrm>
          <a:prstGeom prst="rect">
            <a:avLst/>
          </a:prstGeom>
          <a:noFill/>
        </p:spPr>
      </p:pic>
      <p:pic>
        <p:nvPicPr>
          <p:cNvPr id="5" name="Picture 2" descr="DSCF0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Pressure 3/3):</a:t>
            </a:r>
          </a:p>
        </p:txBody>
      </p:sp>
      <p:pic>
        <p:nvPicPr>
          <p:cNvPr id="4" name="Picture 2" descr="DSCF003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pressure trends: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Boiler Pressure (excessive droop or improper tuning).</a:t>
            </a:r>
          </a:p>
          <a:p>
            <a:r>
              <a:rPr lang="en-US" dirty="0"/>
              <a:t>Feedwater pressure (worn pump).</a:t>
            </a:r>
          </a:p>
          <a:p>
            <a:r>
              <a:rPr lang="en-US" dirty="0"/>
              <a:t>Deaerator pressure (improper pressure control tuning, malfunctioning steam pressure regulator, improperly sized unit, too much make-up water).</a:t>
            </a:r>
          </a:p>
          <a:p>
            <a:r>
              <a:rPr lang="en-US" dirty="0"/>
              <a:t>Fuel oil pump (malfunctioning regulator, worn pump, clogged strainer).</a:t>
            </a:r>
          </a:p>
          <a:p>
            <a:r>
              <a:rPr lang="en-US" dirty="0">
                <a:solidFill>
                  <a:srgbClr val="FFFF00"/>
                </a:solidFill>
              </a:rPr>
              <a:t>Burner oil pressure (plugged burner tip, malfunctioning regulator).</a:t>
            </a:r>
          </a:p>
          <a:p>
            <a:r>
              <a:rPr lang="en-US" dirty="0"/>
              <a:t>Furnace pressure (soot slag build-up, improper damper operation).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152400"/>
          <a:ext cx="86868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1" name="Worksheet" r:id="rId4" imgW="9829800" imgH="5152949" progId="">
                  <p:embed/>
                </p:oleObj>
              </mc:Choice>
              <mc:Fallback>
                <p:oleObj name="Worksheet" r:id="rId4" imgW="9829800" imgH="51529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8686800" cy="6553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Basic Log Book should record such readings 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5334000" cy="3733800"/>
          </a:xfrm>
        </p:spPr>
        <p:txBody>
          <a:bodyPr/>
          <a:lstStyle/>
          <a:p>
            <a:r>
              <a:rPr lang="en-US" dirty="0"/>
              <a:t>System Pressures</a:t>
            </a:r>
          </a:p>
          <a:p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System Temperatures</a:t>
            </a:r>
          </a:p>
          <a:p>
            <a:r>
              <a:rPr lang="en-US" dirty="0"/>
              <a:t>Fuel Meter Readings</a:t>
            </a:r>
          </a:p>
          <a:p>
            <a:r>
              <a:rPr lang="en-US" dirty="0"/>
              <a:t>Fuel Inventory</a:t>
            </a:r>
          </a:p>
          <a:p>
            <a:r>
              <a:rPr lang="en-US" dirty="0"/>
              <a:t>Water Test Results</a:t>
            </a:r>
          </a:p>
          <a:p>
            <a:r>
              <a:rPr lang="en-US" dirty="0"/>
              <a:t>Chemical additions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Byron's Files\Thermal System Training\Virginia Baptist Report\Pictures\IMG_8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010150" y="2724150"/>
            <a:ext cx="4724400" cy="35433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yron's Files\Thermal System Training\Virginia Baptist Report\Pictures\IMG_8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"/>
            <a:ext cx="4114800" cy="30859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 Temperature may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114800" cy="4495800"/>
          </a:xfrm>
        </p:spPr>
        <p:txBody>
          <a:bodyPr/>
          <a:lstStyle/>
          <a:p>
            <a:r>
              <a:rPr lang="en-US" dirty="0"/>
              <a:t>Feedwater tank or </a:t>
            </a:r>
            <a:r>
              <a:rPr lang="en-US" dirty="0" err="1"/>
              <a:t>Deaereator</a:t>
            </a:r>
            <a:r>
              <a:rPr lang="en-US" dirty="0"/>
              <a:t> temperatures.</a:t>
            </a:r>
          </a:p>
          <a:p>
            <a:r>
              <a:rPr lang="en-US" dirty="0"/>
              <a:t>Stack gas outlet temperature.</a:t>
            </a:r>
          </a:p>
          <a:p>
            <a:r>
              <a:rPr lang="en-US" dirty="0"/>
              <a:t>Fuel oil temperature (if burning heaver grades of fuel oil). </a:t>
            </a:r>
          </a:p>
        </p:txBody>
      </p:sp>
      <p:pic>
        <p:nvPicPr>
          <p:cNvPr id="5" name="Picture 2" descr="G:\DCIM\100CANON\IMG_0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3352800"/>
            <a:ext cx="4114800" cy="33383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Basic Log Book should record such readings 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5105400" cy="4709160"/>
          </a:xfrm>
        </p:spPr>
        <p:txBody>
          <a:bodyPr/>
          <a:lstStyle/>
          <a:p>
            <a:r>
              <a:rPr lang="en-US" dirty="0"/>
              <a:t>System Pressures</a:t>
            </a:r>
          </a:p>
          <a:p>
            <a:r>
              <a:rPr lang="en-US" dirty="0"/>
              <a:t>System Temperatures</a:t>
            </a:r>
          </a:p>
          <a:p>
            <a:r>
              <a:rPr lang="en-US" dirty="0"/>
              <a:t>Fuel Meter Readings</a:t>
            </a:r>
          </a:p>
          <a:p>
            <a:r>
              <a:rPr lang="en-US" dirty="0"/>
              <a:t>Fuel Inventory</a:t>
            </a:r>
          </a:p>
          <a:p>
            <a:r>
              <a:rPr lang="en-US" dirty="0"/>
              <a:t>Water Test Results</a:t>
            </a:r>
          </a:p>
          <a:p>
            <a:r>
              <a:rPr lang="en-US" dirty="0"/>
              <a:t>Chemical additions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081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What should the water temperature be leaving the </a:t>
            </a:r>
            <a:r>
              <a:rPr lang="en-US" dirty="0" err="1"/>
              <a:t>deaerator</a:t>
            </a:r>
            <a:r>
              <a:rPr lang="en-US" dirty="0"/>
              <a:t>: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4495800" cy="3048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4400" dirty="0"/>
              <a:t>Within 3 to 5</a:t>
            </a:r>
            <a:r>
              <a:rPr lang="en-US" sz="4400" dirty="0">
                <a:cs typeface="Arial" charset="0"/>
              </a:rPr>
              <a:t>°F of the steam temperature </a:t>
            </a:r>
            <a:r>
              <a:rPr lang="en-US" sz="4400" dirty="0"/>
              <a:t>supplied to the </a:t>
            </a:r>
            <a:r>
              <a:rPr lang="en-US" sz="4400" dirty="0" err="1"/>
              <a:t>deaerator</a:t>
            </a:r>
            <a:r>
              <a:rPr lang="en-US" sz="4400" dirty="0"/>
              <a:t>.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6705600" y="2819400"/>
            <a:ext cx="609600" cy="228600"/>
          </a:xfrm>
          <a:prstGeom prst="flowChartProcess">
            <a:avLst/>
          </a:prstGeom>
          <a:solidFill>
            <a:schemeClr val="tx1">
              <a:lumMod val="50000"/>
            </a:schemeClr>
          </a:solidFill>
          <a:ln w="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8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144824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3500" y="0"/>
          <a:ext cx="90805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5" name="Worksheet" r:id="rId4" imgW="9829800" imgH="5152949" progId="">
                  <p:embed/>
                </p:oleObj>
              </mc:Choice>
              <mc:Fallback>
                <p:oleObj name="Worksheet" r:id="rId4" imgW="9829800" imgH="51529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0"/>
                        <a:ext cx="90805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we determine the pressure temperature relationship?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We can refer to the steam tables.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0" y="-386876"/>
          <a:ext cx="9144000" cy="818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3" name="Acrobat Document" r:id="rId4" imgW="5762549" imgH="7924800" progId="AcroExch.Document.7">
                  <p:embed/>
                </p:oleObj>
              </mc:Choice>
              <mc:Fallback>
                <p:oleObj name="Acrobat Document" r:id="rId4" imgW="5762549" imgH="79248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86876"/>
                        <a:ext cx="9144000" cy="818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Byron's Files\Thermal System Training\2009 James Hardie Class\Pictures\IMG_0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Byron's Files\Thermal System Training\2009 James Hardie Class\Pictures\IMG_0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194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0" y="-386876"/>
          <a:ext cx="9144000" cy="818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Acrobat Document" r:id="rId4" imgW="5762549" imgH="7924800" progId="AcroExch.Document.7">
                  <p:embed/>
                </p:oleObj>
              </mc:Choice>
              <mc:Fallback>
                <p:oleObj name="Acrobat Document" r:id="rId4" imgW="5762549" imgH="792480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86876"/>
                        <a:ext cx="9144000" cy="818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276600" y="4724400"/>
            <a:ext cx="533400" cy="304800"/>
          </a:xfrm>
          <a:prstGeom prst="ellipse">
            <a:avLst/>
          </a:prstGeom>
          <a:solidFill>
            <a:schemeClr val="tx1">
              <a:alpha val="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0600" y="4724400"/>
            <a:ext cx="533400" cy="304800"/>
          </a:xfrm>
          <a:prstGeom prst="ellipse">
            <a:avLst/>
          </a:prstGeom>
          <a:solidFill>
            <a:schemeClr val="tx1">
              <a:alpha val="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008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How is the pressure in the deaerator controlled?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8153400" cy="3962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dirty="0"/>
              <a:t>A pressure control valve or regulator is used to maintain a constant pressure in the deaerator.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dirty="0"/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dirty="0"/>
              <a:t>   remember: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FFFF00"/>
                </a:solidFill>
              </a:rPr>
              <a:t>   constant pressure = constant temperature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dirty="0"/>
              <a:t>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uiExpand="1" build="p"/>
      <p:bldP spid="168963" grpId="1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/>
              <a:t>Deaerators: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8600" y="1447800"/>
            <a:ext cx="5562600" cy="5181600"/>
            <a:chOff x="1752600" y="1295400"/>
            <a:chExt cx="5562600" cy="5181600"/>
          </a:xfrm>
        </p:grpSpPr>
        <p:sp>
          <p:nvSpPr>
            <p:cNvPr id="6" name="Flowchart: Direct Access Storage 5"/>
            <p:cNvSpPr/>
            <p:nvPr/>
          </p:nvSpPr>
          <p:spPr>
            <a:xfrm>
              <a:off x="1752600" y="4267200"/>
              <a:ext cx="5562600" cy="22098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4038600" y="3276600"/>
              <a:ext cx="7620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3429000" y="1295400"/>
              <a:ext cx="1981200" cy="25146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657600" y="2971800"/>
              <a:ext cx="15240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2819400"/>
              <a:ext cx="15240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657600" y="2667000"/>
              <a:ext cx="15240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657600" y="2514600"/>
              <a:ext cx="15240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apezoid 13"/>
            <p:cNvSpPr/>
            <p:nvPr/>
          </p:nvSpPr>
          <p:spPr>
            <a:xfrm>
              <a:off x="4114800" y="2209800"/>
              <a:ext cx="533400" cy="228600"/>
            </a:xfrm>
            <a:prstGeom prst="trapezoid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3924300" y="2552700"/>
              <a:ext cx="381000" cy="15240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4457700" y="2552700"/>
              <a:ext cx="381000" cy="15240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4" idx="2"/>
            </p:cNvCxnSpPr>
            <p:nvPr/>
          </p:nvCxnSpPr>
          <p:spPr>
            <a:xfrm rot="5400000">
              <a:off x="4171950" y="2609850"/>
              <a:ext cx="381000" cy="3810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1"/>
              <a:endCxn id="6" idx="4"/>
            </p:cNvCxnSpPr>
            <p:nvPr/>
          </p:nvCxnSpPr>
          <p:spPr>
            <a:xfrm rot="10800000" flipH="1">
              <a:off x="1752600" y="5372100"/>
              <a:ext cx="55626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771900" y="4229100"/>
              <a:ext cx="1295400" cy="1588"/>
            </a:xfrm>
            <a:prstGeom prst="straightConnector1">
              <a:avLst/>
            </a:prstGeom>
            <a:ln w="635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4" idx="1"/>
            </p:cNvCxnSpPr>
            <p:nvPr/>
          </p:nvCxnSpPr>
          <p:spPr>
            <a:xfrm rot="10800000">
              <a:off x="2286001" y="2286000"/>
              <a:ext cx="1857375" cy="38100"/>
            </a:xfrm>
            <a:prstGeom prst="line">
              <a:avLst/>
            </a:prstGeom>
            <a:ln w="635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3886200" y="3505200"/>
            <a:ext cx="1524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/>
          <p:cNvGraphicFramePr/>
          <p:nvPr/>
        </p:nvGraphicFramePr>
        <p:xfrm>
          <a:off x="4495800" y="0"/>
          <a:ext cx="4648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6" name="Picture 35" descr="D:\DCIM\180CANON\IMG_81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0" y="1752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Feedwater inlet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0200" y="3276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Steam inlet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52600" y="571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Storage Tank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Byron's Files\Thermal System Training\2009 James Hardie Class\Pictures\IMG_0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Temperature: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The single biggest loss in boiler operation is heat up the stack. It can be affected by several factors:</a:t>
            </a:r>
          </a:p>
          <a:p>
            <a:r>
              <a:rPr lang="en-US" dirty="0"/>
              <a:t>Burner tuning.</a:t>
            </a:r>
          </a:p>
          <a:p>
            <a:r>
              <a:rPr lang="en-US" dirty="0"/>
              <a:t>Excess air.</a:t>
            </a:r>
          </a:p>
          <a:p>
            <a:r>
              <a:rPr lang="en-US" dirty="0"/>
              <a:t>Scale deposits.</a:t>
            </a:r>
          </a:p>
          <a:p>
            <a:r>
              <a:rPr lang="en-US" dirty="0"/>
              <a:t>Soot deposits.</a:t>
            </a:r>
          </a:p>
          <a:p>
            <a:r>
              <a:rPr lang="en-US" dirty="0"/>
              <a:t>Damaged refractory.</a:t>
            </a:r>
          </a:p>
          <a:p>
            <a:r>
              <a:rPr lang="en-US" dirty="0">
                <a:solidFill>
                  <a:srgbClr val="FFFF00"/>
                </a:solidFill>
              </a:rPr>
              <a:t>Broken fire side baffles.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these readings be recorded?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often as necessary to insure the safe and efficient operation of the system. This can be a little a once per day, twice per day, or once every hour.</a:t>
            </a:r>
          </a:p>
          <a:p>
            <a:r>
              <a:rPr lang="en-US" dirty="0"/>
              <a:t>With few exceptions the more reading taken give better data and can indicated system upset which can be missed using less frequent inspection methods.</a:t>
            </a:r>
          </a:p>
          <a:p>
            <a:r>
              <a:rPr lang="en-US" dirty="0"/>
              <a:t>Reading should be taken at the same time of day.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400" y="2286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9" name="Worksheet" r:id="rId4" imgW="9829800" imgH="5152949" progId="">
                  <p:embed/>
                </p:oleObj>
              </mc:Choice>
              <mc:Fallback>
                <p:oleObj name="Worksheet" r:id="rId4" imgW="9829800" imgH="51529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63000" cy="6477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934200" y="1981200"/>
            <a:ext cx="7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43200" y="3962400"/>
            <a:ext cx="15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34200" y="3886200"/>
            <a:ext cx="8382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2743200"/>
            <a:ext cx="4724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3048000"/>
            <a:ext cx="4191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3276600"/>
            <a:ext cx="4191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3581400"/>
            <a:ext cx="4191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3886200"/>
            <a:ext cx="4191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4800600"/>
            <a:ext cx="4191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00" y="5029200"/>
            <a:ext cx="4191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3200" y="5334000"/>
            <a:ext cx="4191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9800" y="5638800"/>
            <a:ext cx="5486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96200" y="1981200"/>
            <a:ext cx="762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09800" y="2743200"/>
            <a:ext cx="762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8800" y="4343400"/>
            <a:ext cx="1219200" cy="76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"/>
          <p:cNvSpPr>
            <a:spLocks/>
          </p:cNvSpPr>
          <p:nvPr/>
        </p:nvSpPr>
        <p:spPr bwMode="auto">
          <a:xfrm>
            <a:off x="3886200" y="3276600"/>
            <a:ext cx="533400" cy="2133600"/>
          </a:xfrm>
          <a:custGeom>
            <a:avLst/>
            <a:gdLst/>
            <a:ahLst/>
            <a:cxnLst>
              <a:cxn ang="0">
                <a:pos x="216" y="376"/>
              </a:cxn>
              <a:cxn ang="0">
                <a:pos x="168" y="280"/>
              </a:cxn>
              <a:cxn ang="0">
                <a:pos x="120" y="232"/>
              </a:cxn>
              <a:cxn ang="0">
                <a:pos x="24" y="472"/>
              </a:cxn>
              <a:cxn ang="0">
                <a:pos x="24" y="616"/>
              </a:cxn>
              <a:cxn ang="0">
                <a:pos x="168" y="760"/>
              </a:cxn>
              <a:cxn ang="0">
                <a:pos x="120" y="664"/>
              </a:cxn>
              <a:cxn ang="0">
                <a:pos x="168" y="568"/>
              </a:cxn>
              <a:cxn ang="0">
                <a:pos x="264" y="568"/>
              </a:cxn>
              <a:cxn ang="0">
                <a:pos x="264" y="664"/>
              </a:cxn>
              <a:cxn ang="0">
                <a:pos x="216" y="760"/>
              </a:cxn>
              <a:cxn ang="0">
                <a:pos x="360" y="664"/>
              </a:cxn>
              <a:cxn ang="0">
                <a:pos x="408" y="520"/>
              </a:cxn>
              <a:cxn ang="0">
                <a:pos x="408" y="328"/>
              </a:cxn>
              <a:cxn ang="0">
                <a:pos x="360" y="136"/>
              </a:cxn>
              <a:cxn ang="0">
                <a:pos x="360" y="40"/>
              </a:cxn>
              <a:cxn ang="0">
                <a:pos x="216" y="376"/>
              </a:cxn>
            </a:cxnLst>
            <a:rect l="0" t="0" r="r" b="b"/>
            <a:pathLst>
              <a:path w="416" h="768">
                <a:moveTo>
                  <a:pt x="216" y="376"/>
                </a:moveTo>
                <a:cubicBezTo>
                  <a:pt x="184" y="416"/>
                  <a:pt x="184" y="304"/>
                  <a:pt x="168" y="280"/>
                </a:cubicBezTo>
                <a:cubicBezTo>
                  <a:pt x="152" y="256"/>
                  <a:pt x="144" y="200"/>
                  <a:pt x="120" y="232"/>
                </a:cubicBezTo>
                <a:cubicBezTo>
                  <a:pt x="96" y="264"/>
                  <a:pt x="40" y="408"/>
                  <a:pt x="24" y="472"/>
                </a:cubicBezTo>
                <a:cubicBezTo>
                  <a:pt x="8" y="536"/>
                  <a:pt x="0" y="568"/>
                  <a:pt x="24" y="616"/>
                </a:cubicBezTo>
                <a:cubicBezTo>
                  <a:pt x="48" y="664"/>
                  <a:pt x="152" y="752"/>
                  <a:pt x="168" y="760"/>
                </a:cubicBezTo>
                <a:cubicBezTo>
                  <a:pt x="184" y="768"/>
                  <a:pt x="120" y="696"/>
                  <a:pt x="120" y="664"/>
                </a:cubicBezTo>
                <a:cubicBezTo>
                  <a:pt x="120" y="632"/>
                  <a:pt x="144" y="584"/>
                  <a:pt x="168" y="568"/>
                </a:cubicBezTo>
                <a:cubicBezTo>
                  <a:pt x="192" y="552"/>
                  <a:pt x="248" y="552"/>
                  <a:pt x="264" y="568"/>
                </a:cubicBezTo>
                <a:cubicBezTo>
                  <a:pt x="280" y="584"/>
                  <a:pt x="272" y="632"/>
                  <a:pt x="264" y="664"/>
                </a:cubicBezTo>
                <a:cubicBezTo>
                  <a:pt x="256" y="696"/>
                  <a:pt x="200" y="760"/>
                  <a:pt x="216" y="760"/>
                </a:cubicBezTo>
                <a:cubicBezTo>
                  <a:pt x="232" y="760"/>
                  <a:pt x="328" y="704"/>
                  <a:pt x="360" y="664"/>
                </a:cubicBezTo>
                <a:cubicBezTo>
                  <a:pt x="392" y="624"/>
                  <a:pt x="400" y="576"/>
                  <a:pt x="408" y="520"/>
                </a:cubicBezTo>
                <a:cubicBezTo>
                  <a:pt x="416" y="464"/>
                  <a:pt x="416" y="392"/>
                  <a:pt x="408" y="328"/>
                </a:cubicBezTo>
                <a:cubicBezTo>
                  <a:pt x="400" y="264"/>
                  <a:pt x="368" y="184"/>
                  <a:pt x="360" y="136"/>
                </a:cubicBezTo>
                <a:cubicBezTo>
                  <a:pt x="352" y="88"/>
                  <a:pt x="376" y="0"/>
                  <a:pt x="360" y="40"/>
                </a:cubicBezTo>
                <a:cubicBezTo>
                  <a:pt x="344" y="80"/>
                  <a:pt x="248" y="336"/>
                  <a:pt x="216" y="376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/>
          <a:lstStyle/>
          <a:p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7086600" y="4876800"/>
            <a:ext cx="381000" cy="381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2286000" y="4648200"/>
            <a:ext cx="381000" cy="381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2362200" y="3276600"/>
            <a:ext cx="381000" cy="381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7086600" y="2971800"/>
            <a:ext cx="381000" cy="381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05600" y="137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Stack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57800" y="4038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Combustion Chamber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4572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Baffles  direct the flow of flue gases to allow heat to be transferred from the gases of combustion to the water in the boiler:</a:t>
            </a:r>
          </a:p>
        </p:txBody>
      </p:sp>
      <p:cxnSp>
        <p:nvCxnSpPr>
          <p:cNvPr id="36" name="Straight Arrow Connector 35"/>
          <p:cNvCxnSpPr>
            <a:endCxn id="18" idx="2"/>
          </p:cNvCxnSpPr>
          <p:nvPr/>
        </p:nvCxnSpPr>
        <p:spPr>
          <a:xfrm rot="10800000">
            <a:off x="7353300" y="3962400"/>
            <a:ext cx="1028700" cy="914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077200" y="487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Baffle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Temperature: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The single biggest loss in boiler operation is heat up the stack. It can be affected by several factors:</a:t>
            </a:r>
          </a:p>
          <a:p>
            <a:r>
              <a:rPr lang="en-US" dirty="0"/>
              <a:t>Burner tuning.</a:t>
            </a:r>
          </a:p>
          <a:p>
            <a:r>
              <a:rPr lang="en-US" dirty="0"/>
              <a:t>Excess air.</a:t>
            </a:r>
          </a:p>
          <a:p>
            <a:r>
              <a:rPr lang="en-US" dirty="0">
                <a:solidFill>
                  <a:srgbClr val="FFFF00"/>
                </a:solidFill>
              </a:rPr>
              <a:t>Scale deposits.</a:t>
            </a:r>
          </a:p>
          <a:p>
            <a:r>
              <a:rPr lang="en-US" dirty="0"/>
              <a:t>Soot deposits.</a:t>
            </a:r>
          </a:p>
          <a:p>
            <a:r>
              <a:rPr lang="en-US" dirty="0"/>
              <a:t>Damaged refractory.</a:t>
            </a:r>
          </a:p>
          <a:p>
            <a:r>
              <a:rPr lang="en-US" dirty="0"/>
              <a:t>Broken fire side baffles.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865187"/>
          </a:xfrm>
        </p:spPr>
        <p:txBody>
          <a:bodyPr/>
          <a:lstStyle/>
          <a:p>
            <a:r>
              <a:rPr lang="en-US"/>
              <a:t>What is scale?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3048000" cy="47244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4000"/>
              <a:t>Scale is the collection of mineral deposits formed on the heating surfaces of a boiler.</a:t>
            </a:r>
          </a:p>
        </p:txBody>
      </p:sp>
      <p:pic>
        <p:nvPicPr>
          <p:cNvPr id="178180" name="Picture 4" descr="scaled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5486400" cy="398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effect of scale: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 dirty="0"/>
              <a:t>Thickness		Efficiency Loss</a:t>
            </a:r>
          </a:p>
          <a:p>
            <a:pPr>
              <a:buFont typeface="Wingdings" pitchFamily="2" charset="2"/>
              <a:buNone/>
            </a:pPr>
            <a:r>
              <a:rPr lang="en-US" sz="4400" dirty="0"/>
              <a:t>   1/64” 			  4%</a:t>
            </a:r>
          </a:p>
          <a:p>
            <a:pPr>
              <a:buFont typeface="Wingdings" pitchFamily="2" charset="2"/>
              <a:buNone/>
            </a:pPr>
            <a:r>
              <a:rPr lang="en-US" sz="4400" dirty="0"/>
              <a:t>	 1/32”                    7%</a:t>
            </a:r>
          </a:p>
          <a:p>
            <a:pPr>
              <a:buFont typeface="Wingdings" pitchFamily="2" charset="2"/>
              <a:buNone/>
            </a:pPr>
            <a:r>
              <a:rPr lang="en-US" sz="4400" dirty="0"/>
              <a:t>    1/8”			  18%</a:t>
            </a:r>
          </a:p>
          <a:p>
            <a:pPr>
              <a:buFont typeface="Wingdings" pitchFamily="2" charset="2"/>
              <a:buNone/>
            </a:pPr>
            <a:r>
              <a:rPr lang="en-US" sz="4400" dirty="0"/>
              <a:t>    1/4”			  38%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scale boiler heating surface failure?</a:t>
            </a:r>
          </a:p>
        </p:txBody>
      </p:sp>
      <p:sp>
        <p:nvSpPr>
          <p:cNvPr id="183299" name="Freeform 3"/>
          <p:cNvSpPr>
            <a:spLocks/>
          </p:cNvSpPr>
          <p:nvPr/>
        </p:nvSpPr>
        <p:spPr bwMode="auto">
          <a:xfrm>
            <a:off x="4953000" y="2819400"/>
            <a:ext cx="1066800" cy="2362200"/>
          </a:xfrm>
          <a:custGeom>
            <a:avLst/>
            <a:gdLst/>
            <a:ahLst/>
            <a:cxnLst>
              <a:cxn ang="0">
                <a:pos x="216" y="376"/>
              </a:cxn>
              <a:cxn ang="0">
                <a:pos x="168" y="280"/>
              </a:cxn>
              <a:cxn ang="0">
                <a:pos x="120" y="232"/>
              </a:cxn>
              <a:cxn ang="0">
                <a:pos x="24" y="472"/>
              </a:cxn>
              <a:cxn ang="0">
                <a:pos x="24" y="616"/>
              </a:cxn>
              <a:cxn ang="0">
                <a:pos x="168" y="760"/>
              </a:cxn>
              <a:cxn ang="0">
                <a:pos x="120" y="664"/>
              </a:cxn>
              <a:cxn ang="0">
                <a:pos x="168" y="568"/>
              </a:cxn>
              <a:cxn ang="0">
                <a:pos x="264" y="568"/>
              </a:cxn>
              <a:cxn ang="0">
                <a:pos x="264" y="664"/>
              </a:cxn>
              <a:cxn ang="0">
                <a:pos x="216" y="760"/>
              </a:cxn>
              <a:cxn ang="0">
                <a:pos x="360" y="664"/>
              </a:cxn>
              <a:cxn ang="0">
                <a:pos x="408" y="520"/>
              </a:cxn>
              <a:cxn ang="0">
                <a:pos x="408" y="328"/>
              </a:cxn>
              <a:cxn ang="0">
                <a:pos x="360" y="136"/>
              </a:cxn>
              <a:cxn ang="0">
                <a:pos x="360" y="40"/>
              </a:cxn>
              <a:cxn ang="0">
                <a:pos x="216" y="376"/>
              </a:cxn>
            </a:cxnLst>
            <a:rect l="0" t="0" r="r" b="b"/>
            <a:pathLst>
              <a:path w="416" h="768">
                <a:moveTo>
                  <a:pt x="216" y="376"/>
                </a:moveTo>
                <a:cubicBezTo>
                  <a:pt x="184" y="416"/>
                  <a:pt x="184" y="304"/>
                  <a:pt x="168" y="280"/>
                </a:cubicBezTo>
                <a:cubicBezTo>
                  <a:pt x="152" y="256"/>
                  <a:pt x="144" y="200"/>
                  <a:pt x="120" y="232"/>
                </a:cubicBezTo>
                <a:cubicBezTo>
                  <a:pt x="96" y="264"/>
                  <a:pt x="40" y="408"/>
                  <a:pt x="24" y="472"/>
                </a:cubicBezTo>
                <a:cubicBezTo>
                  <a:pt x="8" y="536"/>
                  <a:pt x="0" y="568"/>
                  <a:pt x="24" y="616"/>
                </a:cubicBezTo>
                <a:cubicBezTo>
                  <a:pt x="48" y="664"/>
                  <a:pt x="152" y="752"/>
                  <a:pt x="168" y="760"/>
                </a:cubicBezTo>
                <a:cubicBezTo>
                  <a:pt x="184" y="768"/>
                  <a:pt x="120" y="696"/>
                  <a:pt x="120" y="664"/>
                </a:cubicBezTo>
                <a:cubicBezTo>
                  <a:pt x="120" y="632"/>
                  <a:pt x="144" y="584"/>
                  <a:pt x="168" y="568"/>
                </a:cubicBezTo>
                <a:cubicBezTo>
                  <a:pt x="192" y="552"/>
                  <a:pt x="248" y="552"/>
                  <a:pt x="264" y="568"/>
                </a:cubicBezTo>
                <a:cubicBezTo>
                  <a:pt x="280" y="584"/>
                  <a:pt x="272" y="632"/>
                  <a:pt x="264" y="664"/>
                </a:cubicBezTo>
                <a:cubicBezTo>
                  <a:pt x="256" y="696"/>
                  <a:pt x="200" y="760"/>
                  <a:pt x="216" y="760"/>
                </a:cubicBezTo>
                <a:cubicBezTo>
                  <a:pt x="232" y="760"/>
                  <a:pt x="328" y="704"/>
                  <a:pt x="360" y="664"/>
                </a:cubicBezTo>
                <a:cubicBezTo>
                  <a:pt x="392" y="624"/>
                  <a:pt x="400" y="576"/>
                  <a:pt x="408" y="520"/>
                </a:cubicBezTo>
                <a:cubicBezTo>
                  <a:pt x="416" y="464"/>
                  <a:pt x="416" y="392"/>
                  <a:pt x="408" y="328"/>
                </a:cubicBezTo>
                <a:cubicBezTo>
                  <a:pt x="400" y="264"/>
                  <a:pt x="368" y="184"/>
                  <a:pt x="360" y="136"/>
                </a:cubicBezTo>
                <a:cubicBezTo>
                  <a:pt x="352" y="88"/>
                  <a:pt x="376" y="0"/>
                  <a:pt x="360" y="40"/>
                </a:cubicBezTo>
                <a:cubicBezTo>
                  <a:pt x="344" y="80"/>
                  <a:pt x="248" y="336"/>
                  <a:pt x="216" y="376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auto">
          <a:xfrm>
            <a:off x="4495800" y="2514600"/>
            <a:ext cx="0" cy="3200400"/>
          </a:xfrm>
          <a:prstGeom prst="line">
            <a:avLst/>
          </a:prstGeom>
          <a:noFill/>
          <a:ln w="889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3200400" y="2514600"/>
            <a:ext cx="0" cy="3200400"/>
          </a:xfrm>
          <a:prstGeom prst="line">
            <a:avLst/>
          </a:prstGeom>
          <a:noFill/>
          <a:ln w="88900">
            <a:solidFill>
              <a:srgbClr val="C0C0C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200400" y="2514600"/>
            <a:ext cx="1295400" cy="3200400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 rot="10800000">
            <a:off x="3810000" y="3505200"/>
            <a:ext cx="0" cy="1676400"/>
          </a:xfrm>
          <a:prstGeom prst="line">
            <a:avLst/>
          </a:prstGeom>
          <a:noFill/>
          <a:ln w="1301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3124200" y="5867400"/>
            <a:ext cx="1524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BOILER TUBE</a:t>
            </a:r>
          </a:p>
        </p:txBody>
      </p:sp>
      <p:sp>
        <p:nvSpPr>
          <p:cNvPr id="183307" name="Oval 11"/>
          <p:cNvSpPr>
            <a:spLocks noChangeArrowheads="1"/>
          </p:cNvSpPr>
          <p:nvPr/>
        </p:nvSpPr>
        <p:spPr bwMode="auto">
          <a:xfrm>
            <a:off x="3429000" y="2667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08" name="Oval 12"/>
          <p:cNvSpPr>
            <a:spLocks noChangeArrowheads="1"/>
          </p:cNvSpPr>
          <p:nvPr/>
        </p:nvSpPr>
        <p:spPr bwMode="auto">
          <a:xfrm>
            <a:off x="3581400" y="2819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09" name="Oval 13"/>
          <p:cNvSpPr>
            <a:spLocks noChangeArrowheads="1"/>
          </p:cNvSpPr>
          <p:nvPr/>
        </p:nvSpPr>
        <p:spPr bwMode="auto">
          <a:xfrm>
            <a:off x="3733800" y="2971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0" name="Oval 14"/>
          <p:cNvSpPr>
            <a:spLocks noChangeArrowheads="1"/>
          </p:cNvSpPr>
          <p:nvPr/>
        </p:nvSpPr>
        <p:spPr bwMode="auto">
          <a:xfrm>
            <a:off x="3886200" y="3124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Oval 15"/>
          <p:cNvSpPr>
            <a:spLocks noChangeArrowheads="1"/>
          </p:cNvSpPr>
          <p:nvPr/>
        </p:nvSpPr>
        <p:spPr bwMode="auto">
          <a:xfrm>
            <a:off x="4038600" y="3276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Oval 16"/>
          <p:cNvSpPr>
            <a:spLocks noChangeArrowheads="1"/>
          </p:cNvSpPr>
          <p:nvPr/>
        </p:nvSpPr>
        <p:spPr bwMode="auto">
          <a:xfrm>
            <a:off x="4191000" y="3429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3" name="Oval 17"/>
          <p:cNvSpPr>
            <a:spLocks noChangeArrowheads="1"/>
          </p:cNvSpPr>
          <p:nvPr/>
        </p:nvSpPr>
        <p:spPr bwMode="auto">
          <a:xfrm>
            <a:off x="3581400" y="2819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4" name="Oval 18"/>
          <p:cNvSpPr>
            <a:spLocks noChangeArrowheads="1"/>
          </p:cNvSpPr>
          <p:nvPr/>
        </p:nvSpPr>
        <p:spPr bwMode="auto">
          <a:xfrm>
            <a:off x="3733800" y="2971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5" name="Oval 19"/>
          <p:cNvSpPr>
            <a:spLocks noChangeArrowheads="1"/>
          </p:cNvSpPr>
          <p:nvPr/>
        </p:nvSpPr>
        <p:spPr bwMode="auto">
          <a:xfrm>
            <a:off x="3886200" y="3124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6" name="Oval 20"/>
          <p:cNvSpPr>
            <a:spLocks noChangeArrowheads="1"/>
          </p:cNvSpPr>
          <p:nvPr/>
        </p:nvSpPr>
        <p:spPr bwMode="auto">
          <a:xfrm>
            <a:off x="4038600" y="3276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7" name="Oval 21"/>
          <p:cNvSpPr>
            <a:spLocks noChangeArrowheads="1"/>
          </p:cNvSpPr>
          <p:nvPr/>
        </p:nvSpPr>
        <p:spPr bwMode="auto">
          <a:xfrm>
            <a:off x="4191000" y="3429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8" name="Oval 22"/>
          <p:cNvSpPr>
            <a:spLocks noChangeArrowheads="1"/>
          </p:cNvSpPr>
          <p:nvPr/>
        </p:nvSpPr>
        <p:spPr bwMode="auto">
          <a:xfrm>
            <a:off x="4343400" y="3581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19" name="Oval 23"/>
          <p:cNvSpPr>
            <a:spLocks noChangeArrowheads="1"/>
          </p:cNvSpPr>
          <p:nvPr/>
        </p:nvSpPr>
        <p:spPr bwMode="auto">
          <a:xfrm>
            <a:off x="3505200" y="2895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20" name="Oval 24"/>
          <p:cNvSpPr>
            <a:spLocks noChangeArrowheads="1"/>
          </p:cNvSpPr>
          <p:nvPr/>
        </p:nvSpPr>
        <p:spPr bwMode="auto">
          <a:xfrm>
            <a:off x="3733800" y="3048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21" name="Oval 25"/>
          <p:cNvSpPr>
            <a:spLocks noChangeArrowheads="1"/>
          </p:cNvSpPr>
          <p:nvPr/>
        </p:nvSpPr>
        <p:spPr bwMode="auto">
          <a:xfrm>
            <a:off x="3810000" y="3352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22" name="Oval 26"/>
          <p:cNvSpPr>
            <a:spLocks noChangeArrowheads="1"/>
          </p:cNvSpPr>
          <p:nvPr/>
        </p:nvSpPr>
        <p:spPr bwMode="auto">
          <a:xfrm>
            <a:off x="4114800" y="3505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23" name="Oval 27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24" name="Oval 28"/>
          <p:cNvSpPr>
            <a:spLocks noChangeArrowheads="1"/>
          </p:cNvSpPr>
          <p:nvPr/>
        </p:nvSpPr>
        <p:spPr bwMode="auto">
          <a:xfrm>
            <a:off x="4419600" y="3810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25" name="Oval 29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26" name="Oval 30"/>
          <p:cNvSpPr>
            <a:spLocks noChangeArrowheads="1"/>
          </p:cNvSpPr>
          <p:nvPr/>
        </p:nvSpPr>
        <p:spPr bwMode="auto">
          <a:xfrm>
            <a:off x="3886200" y="3124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27" name="Oval 31"/>
          <p:cNvSpPr>
            <a:spLocks noChangeArrowheads="1"/>
          </p:cNvSpPr>
          <p:nvPr/>
        </p:nvSpPr>
        <p:spPr bwMode="auto">
          <a:xfrm>
            <a:off x="4038600" y="3276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28" name="Oval 32"/>
          <p:cNvSpPr>
            <a:spLocks noChangeArrowheads="1"/>
          </p:cNvSpPr>
          <p:nvPr/>
        </p:nvSpPr>
        <p:spPr bwMode="auto">
          <a:xfrm>
            <a:off x="4191000" y="3429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29" name="Oval 33"/>
          <p:cNvSpPr>
            <a:spLocks noChangeArrowheads="1"/>
          </p:cNvSpPr>
          <p:nvPr/>
        </p:nvSpPr>
        <p:spPr bwMode="auto">
          <a:xfrm>
            <a:off x="4343400" y="3581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30" name="Oval 34"/>
          <p:cNvSpPr>
            <a:spLocks noChangeArrowheads="1"/>
          </p:cNvSpPr>
          <p:nvPr/>
        </p:nvSpPr>
        <p:spPr bwMode="auto">
          <a:xfrm>
            <a:off x="4419600" y="3657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31" name="Oval 35"/>
          <p:cNvSpPr>
            <a:spLocks noChangeArrowheads="1"/>
          </p:cNvSpPr>
          <p:nvPr/>
        </p:nvSpPr>
        <p:spPr bwMode="auto">
          <a:xfrm>
            <a:off x="4419600" y="4038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32" name="Oval 36"/>
          <p:cNvSpPr>
            <a:spLocks noChangeArrowheads="1"/>
          </p:cNvSpPr>
          <p:nvPr/>
        </p:nvSpPr>
        <p:spPr bwMode="auto">
          <a:xfrm>
            <a:off x="4419600" y="3886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33" name="Oval 37"/>
          <p:cNvSpPr>
            <a:spLocks noChangeArrowheads="1"/>
          </p:cNvSpPr>
          <p:nvPr/>
        </p:nvSpPr>
        <p:spPr bwMode="auto">
          <a:xfrm>
            <a:off x="4419600" y="3962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34" name="Line 38"/>
          <p:cNvSpPr>
            <a:spLocks noChangeShapeType="1"/>
          </p:cNvSpPr>
          <p:nvPr/>
        </p:nvSpPr>
        <p:spPr bwMode="auto">
          <a:xfrm>
            <a:off x="4419600" y="2514600"/>
            <a:ext cx="0" cy="3200400"/>
          </a:xfrm>
          <a:prstGeom prst="line">
            <a:avLst/>
          </a:prstGeom>
          <a:noFill/>
          <a:ln w="1968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8329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  <p:bldP spid="1833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Temperature: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The single biggest loss in boiler operation is heat up the stack. It can be affected by several factors:</a:t>
            </a:r>
          </a:p>
          <a:p>
            <a:r>
              <a:rPr lang="en-US" dirty="0"/>
              <a:t>Burner tuning.</a:t>
            </a:r>
          </a:p>
          <a:p>
            <a:r>
              <a:rPr lang="en-US" dirty="0"/>
              <a:t>Excess air.</a:t>
            </a:r>
          </a:p>
          <a:p>
            <a:r>
              <a:rPr lang="en-US" dirty="0"/>
              <a:t>Scale deposits.</a:t>
            </a:r>
          </a:p>
          <a:p>
            <a:r>
              <a:rPr lang="en-US" dirty="0">
                <a:solidFill>
                  <a:srgbClr val="FFFF00"/>
                </a:solidFill>
              </a:rPr>
              <a:t>Soot deposits.</a:t>
            </a:r>
          </a:p>
          <a:p>
            <a:r>
              <a:rPr lang="en-US" dirty="0"/>
              <a:t>Damaged refractory.</a:t>
            </a:r>
          </a:p>
          <a:p>
            <a:r>
              <a:rPr lang="en-US" dirty="0"/>
              <a:t>Broken fire side baffles.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865187"/>
          </a:xfrm>
        </p:spPr>
        <p:txBody>
          <a:bodyPr/>
          <a:lstStyle/>
          <a:p>
            <a:r>
              <a:rPr lang="en-US" dirty="0"/>
              <a:t>What is soot?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3581400" cy="3505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Soot is carbon deposits caused by incomplete combustion</a:t>
            </a:r>
          </a:p>
        </p:txBody>
      </p:sp>
      <p:pic>
        <p:nvPicPr>
          <p:cNvPr id="106498" name="Picture 2" descr="D:\DCIM\180CANON\IMG_8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371600"/>
            <a:ext cx="5384999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soot: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 dirty="0"/>
              <a:t>Thickness		~Efficiency Loss</a:t>
            </a:r>
          </a:p>
          <a:p>
            <a:pPr>
              <a:buFont typeface="Wingdings" pitchFamily="2" charset="2"/>
              <a:buNone/>
            </a:pPr>
            <a:r>
              <a:rPr lang="en-US" sz="4400" dirty="0"/>
              <a:t>   1/32” 			  2.5%</a:t>
            </a:r>
          </a:p>
          <a:p>
            <a:pPr>
              <a:buFont typeface="Wingdings" pitchFamily="2" charset="2"/>
              <a:buNone/>
            </a:pPr>
            <a:r>
              <a:rPr lang="en-US" sz="4400" dirty="0"/>
              <a:t>	1/16”                     5%</a:t>
            </a:r>
          </a:p>
          <a:p>
            <a:pPr>
              <a:buFont typeface="Wingdings" pitchFamily="2" charset="2"/>
              <a:buNone/>
            </a:pPr>
            <a:r>
              <a:rPr lang="en-US" sz="4400" dirty="0"/>
              <a:t>    1/8”			  9.5%</a:t>
            </a:r>
          </a:p>
          <a:p>
            <a:pPr>
              <a:buFont typeface="Wingdings" pitchFamily="2" charset="2"/>
              <a:buNone/>
            </a:pP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0" y="-32723"/>
          <a:ext cx="9144000" cy="818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Acrobat Document" r:id="rId4" imgW="5762549" imgH="7924800" progId="AcroExch.Document.7">
                  <p:embed/>
                </p:oleObj>
              </mc:Choice>
              <mc:Fallback>
                <p:oleObj name="Acrobat Document" r:id="rId4" imgW="5762549" imgH="79248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2723"/>
                        <a:ext cx="9144000" cy="8186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1066800" y="5562600"/>
            <a:ext cx="533400" cy="228600"/>
          </a:xfrm>
          <a:prstGeom prst="ellipse">
            <a:avLst/>
          </a:prstGeom>
          <a:solidFill>
            <a:schemeClr val="tx1">
              <a:alpha val="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5562600"/>
            <a:ext cx="533400" cy="228600"/>
          </a:xfrm>
          <a:prstGeom prst="ellipse">
            <a:avLst/>
          </a:prstGeom>
          <a:solidFill>
            <a:schemeClr val="tx1">
              <a:alpha val="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record system variables: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876800" cy="3276600"/>
          </a:xfrm>
        </p:spPr>
        <p:txBody>
          <a:bodyPr>
            <a:normAutofit/>
          </a:bodyPr>
          <a:lstStyle/>
          <a:p>
            <a:r>
              <a:rPr lang="en-US" dirty="0"/>
              <a:t>Reading are recorded in written form.</a:t>
            </a:r>
          </a:p>
          <a:p>
            <a:r>
              <a:rPr lang="en-US" dirty="0"/>
              <a:t>Readings are logged using computer programs.</a:t>
            </a:r>
          </a:p>
        </p:txBody>
      </p:sp>
      <p:pic>
        <p:nvPicPr>
          <p:cNvPr id="80897" name="Picture 1" descr="D:\DCIM\180CANON\IMG_8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419475" cy="485588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Basic Log Book should record such readings 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5105400" cy="4709160"/>
          </a:xfrm>
        </p:spPr>
        <p:txBody>
          <a:bodyPr/>
          <a:lstStyle/>
          <a:p>
            <a:r>
              <a:rPr lang="en-US" dirty="0"/>
              <a:t>System Pressures</a:t>
            </a:r>
          </a:p>
          <a:p>
            <a:r>
              <a:rPr lang="en-US" dirty="0"/>
              <a:t>System Temperatures</a:t>
            </a:r>
          </a:p>
          <a:p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Fuel Meter Readings</a:t>
            </a:r>
          </a:p>
          <a:p>
            <a:r>
              <a:rPr lang="en-US" dirty="0"/>
              <a:t>Fuel Inventory</a:t>
            </a:r>
          </a:p>
          <a:p>
            <a:r>
              <a:rPr lang="en-US" dirty="0"/>
              <a:t>Water Test Results</a:t>
            </a:r>
          </a:p>
          <a:p>
            <a:r>
              <a:rPr lang="en-US" dirty="0"/>
              <a:t>Chemical additions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152400"/>
          <a:ext cx="86868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3" name="Worksheet" r:id="rId4" imgW="9829800" imgH="5152949" progId="">
                  <p:embed/>
                </p:oleObj>
              </mc:Choice>
              <mc:Fallback>
                <p:oleObj name="Worksheet" r:id="rId4" imgW="9829800" imgH="51529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8686800" cy="6553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400" y="228600"/>
          <a:ext cx="89154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7" name="Worksheet" r:id="rId4" imgW="9829800" imgH="5152949" progId="">
                  <p:embed/>
                </p:oleObj>
              </mc:Choice>
              <mc:Fallback>
                <p:oleObj name="Worksheet" r:id="rId4" imgW="9829800" imgH="51529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915400" cy="6477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Basic Log Book should record such readings 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5105400" cy="4709160"/>
          </a:xfrm>
        </p:spPr>
        <p:txBody>
          <a:bodyPr/>
          <a:lstStyle/>
          <a:p>
            <a:r>
              <a:rPr lang="en-US" dirty="0"/>
              <a:t>System Pressures</a:t>
            </a:r>
          </a:p>
          <a:p>
            <a:r>
              <a:rPr lang="en-US" dirty="0"/>
              <a:t>System Temperatures</a:t>
            </a:r>
          </a:p>
          <a:p>
            <a:r>
              <a:rPr lang="en-US" dirty="0"/>
              <a:t>Fuel Meter Readings</a:t>
            </a:r>
          </a:p>
          <a:p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Fuel Inventory</a:t>
            </a:r>
          </a:p>
          <a:p>
            <a:r>
              <a:rPr lang="en-US" dirty="0"/>
              <a:t>Water Test Results</a:t>
            </a:r>
          </a:p>
          <a:p>
            <a:r>
              <a:rPr lang="en-US" dirty="0"/>
              <a:t>Chemical additions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inventory: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Fuel inventory should be recorded on a regular basis (daily is recommended).</a:t>
            </a:r>
          </a:p>
          <a:p>
            <a:r>
              <a:rPr lang="en-US" dirty="0"/>
              <a:t>Fuel oil tank sounding charts should be readily available or calculations must be performed.</a:t>
            </a:r>
          </a:p>
          <a:p>
            <a:r>
              <a:rPr lang="en-US" dirty="0"/>
              <a:t>Fuel oil tanks should be sounded before and after deliveries and checked against delivery statement for accuracy.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Fuel meter readings: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Fuel oil is ideally metered to each separate burner.</a:t>
            </a:r>
          </a:p>
          <a:p>
            <a:r>
              <a:rPr lang="en-US" dirty="0"/>
              <a:t>Gas is typically metered at the plant inlet.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Points to remember:</a:t>
            </a:r>
          </a:p>
          <a:p>
            <a:pPr algn="ctr">
              <a:buNone/>
            </a:pPr>
            <a:r>
              <a:rPr lang="en-US" dirty="0">
                <a:solidFill>
                  <a:srgbClr val="FFFF00"/>
                </a:solidFill>
              </a:rPr>
              <a:t>1 gallon of #2 fuel oil contains ~ 138,000 BTU.</a:t>
            </a:r>
          </a:p>
          <a:p>
            <a:pPr algn="ctr">
              <a:buNone/>
            </a:pPr>
            <a:r>
              <a:rPr lang="en-US" dirty="0">
                <a:solidFill>
                  <a:srgbClr val="FFFF00"/>
                </a:solidFill>
              </a:rPr>
              <a:t>1 cubic foot of natural gas ~1,000 BTU.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Basic Log Book should record such readings 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5105400" cy="4709160"/>
          </a:xfrm>
        </p:spPr>
        <p:txBody>
          <a:bodyPr/>
          <a:lstStyle/>
          <a:p>
            <a:r>
              <a:rPr lang="en-US" dirty="0"/>
              <a:t>System Pressures</a:t>
            </a:r>
          </a:p>
          <a:p>
            <a:r>
              <a:rPr lang="en-US" dirty="0"/>
              <a:t>System Temperatures</a:t>
            </a:r>
          </a:p>
          <a:p>
            <a:r>
              <a:rPr lang="en-US" dirty="0"/>
              <a:t>Fuel Meter Readings</a:t>
            </a:r>
          </a:p>
          <a:p>
            <a:r>
              <a:rPr lang="en-US" dirty="0"/>
              <a:t>Fuel Inventory</a:t>
            </a:r>
          </a:p>
          <a:p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Water Test Results</a:t>
            </a:r>
          </a:p>
          <a:p>
            <a:r>
              <a:rPr lang="en-US" dirty="0"/>
              <a:t>Chemical additions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Boiler Water Test:</a:t>
            </a:r>
            <a:br>
              <a:rPr lang="en-US" dirty="0"/>
            </a:br>
            <a:r>
              <a:rPr lang="en-US" dirty="0"/>
              <a:t>Typical Data 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Boiler water conductivity.</a:t>
            </a:r>
          </a:p>
          <a:p>
            <a:r>
              <a:rPr lang="en-US" dirty="0"/>
              <a:t>Feedwater conductivity.</a:t>
            </a:r>
          </a:p>
          <a:p>
            <a:r>
              <a:rPr lang="en-US" dirty="0"/>
              <a:t>Condensate conductivity.</a:t>
            </a:r>
          </a:p>
          <a:p>
            <a:r>
              <a:rPr lang="en-US" dirty="0"/>
              <a:t>Boiler M-Alkalinity.</a:t>
            </a:r>
          </a:p>
          <a:p>
            <a:r>
              <a:rPr lang="en-US" dirty="0"/>
              <a:t>Boiler sulfite.</a:t>
            </a:r>
          </a:p>
          <a:p>
            <a:r>
              <a:rPr lang="en-US" dirty="0"/>
              <a:t>Boiler phosphate/polymer.</a:t>
            </a:r>
          </a:p>
          <a:p>
            <a:r>
              <a:rPr lang="en-US" dirty="0"/>
              <a:t>Boiler silica.</a:t>
            </a:r>
          </a:p>
          <a:p>
            <a:r>
              <a:rPr lang="en-US" dirty="0"/>
              <a:t>Feedwater hardness.</a:t>
            </a:r>
          </a:p>
          <a:p>
            <a:r>
              <a:rPr lang="en-US" dirty="0"/>
              <a:t>Condensate hardness.</a:t>
            </a:r>
          </a:p>
          <a:p>
            <a:r>
              <a:rPr lang="en-US" dirty="0"/>
              <a:t>Condensate pH.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820" y="1524000"/>
            <a:ext cx="3355646" cy="396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Boiler Water Test:</a:t>
            </a:r>
            <a:br>
              <a:rPr lang="en-US" dirty="0"/>
            </a:br>
            <a:r>
              <a:rPr lang="en-US" dirty="0"/>
              <a:t>Typical Data 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Boiler water conductivity.</a:t>
            </a:r>
          </a:p>
          <a:p>
            <a:r>
              <a:rPr lang="en-US" dirty="0"/>
              <a:t>Feedwater conductivity.</a:t>
            </a:r>
          </a:p>
          <a:p>
            <a:r>
              <a:rPr lang="en-US" dirty="0"/>
              <a:t>Condensate conductivity.</a:t>
            </a:r>
          </a:p>
          <a:p>
            <a:r>
              <a:rPr lang="en-US" dirty="0"/>
              <a:t>Boiler M-Alkalinity.</a:t>
            </a:r>
          </a:p>
          <a:p>
            <a:r>
              <a:rPr lang="en-US" dirty="0">
                <a:solidFill>
                  <a:srgbClr val="FFFF00"/>
                </a:solidFill>
              </a:rPr>
              <a:t>Boiler sulfite.</a:t>
            </a:r>
          </a:p>
          <a:p>
            <a:r>
              <a:rPr lang="en-US" dirty="0"/>
              <a:t>Boiler phosphate/polymer.</a:t>
            </a:r>
          </a:p>
          <a:p>
            <a:r>
              <a:rPr lang="en-US" dirty="0"/>
              <a:t>Boiler silica.</a:t>
            </a:r>
          </a:p>
          <a:p>
            <a:r>
              <a:rPr lang="en-US" dirty="0"/>
              <a:t>Feedwater hardness.</a:t>
            </a:r>
          </a:p>
          <a:p>
            <a:r>
              <a:rPr lang="en-US" dirty="0"/>
              <a:t>Condensate hardness.</a:t>
            </a:r>
          </a:p>
          <a:p>
            <a:r>
              <a:rPr lang="en-US" dirty="0"/>
              <a:t>Condensate pH.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228600"/>
          <a:ext cx="8686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1" name="Worksheet" r:id="rId4" imgW="9829800" imgH="5152949" progId="">
                  <p:embed/>
                </p:oleObj>
              </mc:Choice>
              <mc:Fallback>
                <p:oleObj name="Worksheet" r:id="rId4" imgW="9829800" imgH="51529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686800" cy="6400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First Step: Do the numbers make sense?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20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basic understanding of the relationships of the operating principles of boilers and unit conversions will help to identify false or grossly inaccurate data.</a:t>
            </a:r>
          </a:p>
          <a:p>
            <a:r>
              <a:rPr lang="en-US" dirty="0"/>
              <a:t>Let’s look at a few examples: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sudden drop in boiler sulfite residual could indicate: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200400"/>
          </a:xfrm>
        </p:spPr>
        <p:txBody>
          <a:bodyPr/>
          <a:lstStyle/>
          <a:p>
            <a:r>
              <a:rPr lang="en-US" dirty="0"/>
              <a:t>A malfunctioning feed pump.</a:t>
            </a:r>
          </a:p>
          <a:p>
            <a:r>
              <a:rPr lang="en-US" dirty="0"/>
              <a:t>A plugged injection point.</a:t>
            </a:r>
          </a:p>
          <a:p>
            <a:r>
              <a:rPr lang="en-US" dirty="0"/>
              <a:t>A malfunctioning deaerator.</a:t>
            </a:r>
          </a:p>
          <a:p>
            <a:r>
              <a:rPr lang="en-US" dirty="0"/>
              <a:t>Gross air in-leakage in the feedwater system.</a:t>
            </a:r>
          </a:p>
          <a:p>
            <a:r>
              <a:rPr lang="en-US" dirty="0"/>
              <a:t>Excessive make-up water.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Boiler Water Test:</a:t>
            </a:r>
            <a:br>
              <a:rPr lang="en-US" dirty="0"/>
            </a:br>
            <a:r>
              <a:rPr lang="en-US" dirty="0"/>
              <a:t>Typical Data 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Boiler water conductivity.</a:t>
            </a:r>
          </a:p>
          <a:p>
            <a:r>
              <a:rPr lang="en-US" dirty="0"/>
              <a:t>Feedwater conductivity.</a:t>
            </a:r>
          </a:p>
          <a:p>
            <a:r>
              <a:rPr lang="en-US" dirty="0">
                <a:solidFill>
                  <a:srgbClr val="FFFF00"/>
                </a:solidFill>
              </a:rPr>
              <a:t>Condensate conductivity.</a:t>
            </a:r>
          </a:p>
          <a:p>
            <a:r>
              <a:rPr lang="en-US" dirty="0"/>
              <a:t>Boiler M-Alkalinity.</a:t>
            </a:r>
          </a:p>
          <a:p>
            <a:r>
              <a:rPr lang="en-US" dirty="0"/>
              <a:t>Boiler sulfite.</a:t>
            </a:r>
          </a:p>
          <a:p>
            <a:r>
              <a:rPr lang="en-US" dirty="0"/>
              <a:t>Boiler phosphate/polymer.</a:t>
            </a:r>
          </a:p>
          <a:p>
            <a:r>
              <a:rPr lang="en-US" dirty="0"/>
              <a:t>Boiler silica.</a:t>
            </a:r>
          </a:p>
          <a:p>
            <a:r>
              <a:rPr lang="en-US" dirty="0"/>
              <a:t>Feedwater hardness.</a:t>
            </a:r>
          </a:p>
          <a:p>
            <a:r>
              <a:rPr lang="en-US" dirty="0">
                <a:solidFill>
                  <a:srgbClr val="FFFF00"/>
                </a:solidFill>
              </a:rPr>
              <a:t>Condensate hardness.</a:t>
            </a:r>
          </a:p>
          <a:p>
            <a:r>
              <a:rPr lang="en-US" dirty="0"/>
              <a:t>Condensate pH.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152400"/>
          <a:ext cx="86868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5" name="Worksheet" r:id="rId4" imgW="9829800" imgH="5152949" progId="">
                  <p:embed/>
                </p:oleObj>
              </mc:Choice>
              <mc:Fallback>
                <p:oleObj name="Worksheet" r:id="rId4" imgW="9829800" imgH="51529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8686800" cy="6477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Increases in condensate return impurities indicate: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2286000"/>
          </a:xfrm>
        </p:spPr>
        <p:txBody>
          <a:bodyPr/>
          <a:lstStyle/>
          <a:p>
            <a:r>
              <a:rPr lang="en-US" dirty="0"/>
              <a:t>Possible contamination due to failed heat exchangers in the condensate system.</a:t>
            </a:r>
          </a:p>
          <a:p>
            <a:r>
              <a:rPr lang="en-US" dirty="0"/>
              <a:t>Improper plumbing of condensate vent lines.</a:t>
            </a:r>
          </a:p>
          <a:p>
            <a:r>
              <a:rPr lang="en-US" dirty="0"/>
              <a:t>Possible corrosion in the condensate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Basic Log Book should record such readings 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5105400" cy="4709160"/>
          </a:xfrm>
        </p:spPr>
        <p:txBody>
          <a:bodyPr/>
          <a:lstStyle/>
          <a:p>
            <a:r>
              <a:rPr lang="en-US" dirty="0"/>
              <a:t>System Pressures</a:t>
            </a:r>
          </a:p>
          <a:p>
            <a:r>
              <a:rPr lang="en-US" dirty="0"/>
              <a:t>System Temperatures</a:t>
            </a:r>
          </a:p>
          <a:p>
            <a:r>
              <a:rPr lang="en-US" dirty="0"/>
              <a:t>Fuel Meter Readings</a:t>
            </a:r>
          </a:p>
          <a:p>
            <a:r>
              <a:rPr lang="en-US" dirty="0"/>
              <a:t>Fuel Inventory</a:t>
            </a:r>
          </a:p>
          <a:p>
            <a:r>
              <a:rPr lang="en-US" dirty="0"/>
              <a:t>Water Test Results</a:t>
            </a:r>
          </a:p>
          <a:p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Chemical additions &amp; </a:t>
            </a:r>
            <a:r>
              <a:rPr lang="en-US" sz="3600" b="1" dirty="0">
                <a:solidFill>
                  <a:srgbClr val="FFFF00"/>
                </a:solidFill>
              </a:rPr>
              <a:t>boiler </a:t>
            </a:r>
            <a:r>
              <a:rPr lang="en-US" sz="3600" b="1" dirty="0" err="1">
                <a:solidFill>
                  <a:srgbClr val="FFFF00"/>
                </a:solidFill>
              </a:rPr>
              <a:t>blowdown</a:t>
            </a:r>
            <a:endParaRPr lang="en-US" sz="3600" b="1" dirty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400" y="228600"/>
          <a:ext cx="87630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9" name="Worksheet" r:id="rId4" imgW="9829800" imgH="5152949" progId="">
                  <p:embed/>
                </p:oleObj>
              </mc:Choice>
              <mc:Fallback>
                <p:oleObj name="Worksheet" r:id="rId4" imgW="9829800" imgH="51529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63000" cy="6400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/>
              <a:t>Overall swings of boiler test results are most often the result of: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838200"/>
          </a:xfrm>
        </p:spPr>
        <p:txBody>
          <a:bodyPr/>
          <a:lstStyle/>
          <a:p>
            <a:r>
              <a:rPr lang="en-US" dirty="0"/>
              <a:t>Inconsistent boiler </a:t>
            </a:r>
            <a:r>
              <a:rPr lang="en-US" dirty="0" err="1"/>
              <a:t>blowdown</a:t>
            </a:r>
            <a:r>
              <a:rPr lang="en-US" dirty="0"/>
              <a:t>.</a:t>
            </a:r>
          </a:p>
        </p:txBody>
      </p:sp>
      <p:sp>
        <p:nvSpPr>
          <p:cNvPr id="4" name="Flowchart: Direct Access Storage 3"/>
          <p:cNvSpPr/>
          <p:nvPr/>
        </p:nvSpPr>
        <p:spPr>
          <a:xfrm>
            <a:off x="2209800" y="3200400"/>
            <a:ext cx="5029200" cy="26670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3733800"/>
            <a:ext cx="4724400" cy="76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4114800"/>
            <a:ext cx="4724400" cy="76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4114800"/>
            <a:ext cx="76200" cy="1828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581400" y="5638800"/>
            <a:ext cx="152400" cy="9144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886200" y="3886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19600" y="3886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876800" y="3886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6096000"/>
            <a:ext cx="228600" cy="3810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410200" y="3886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1676400" y="3657600"/>
            <a:ext cx="762000" cy="22860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00800" y="601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Continuous </a:t>
            </a:r>
            <a:r>
              <a:rPr lang="en-US" b="1" dirty="0" err="1"/>
              <a:t>blowdown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581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Surface </a:t>
            </a:r>
            <a:r>
              <a:rPr lang="en-US" b="1" dirty="0" err="1"/>
              <a:t>blowdown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601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Bottom </a:t>
            </a:r>
            <a:r>
              <a:rPr lang="en-US" b="1" dirty="0" err="1"/>
              <a:t>blowdown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6" grpId="0"/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measure chemical additions:</a:t>
            </a:r>
          </a:p>
        </p:txBody>
      </p:sp>
      <p:pic>
        <p:nvPicPr>
          <p:cNvPr id="3074" name="Picture 2" descr="C:\Byron's Files\Thermal System Training\Virginia Baptist Report\Pictures\IMG_8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4064150" cy="3048000"/>
          </a:xfrm>
          <a:prstGeom prst="rect">
            <a:avLst/>
          </a:prstGeom>
          <a:noFill/>
        </p:spPr>
      </p:pic>
      <p:pic>
        <p:nvPicPr>
          <p:cNvPr id="105474" name="Picture 2" descr="D:\DCIM\180CANON\IMG_8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76400"/>
            <a:ext cx="3657465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2578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Always measure chemical feed amounts to insure consistent results.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learn what the log sheet is telling us?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31242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Operator Training!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34147" name="Picture 3" descr="logo_shded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95400"/>
            <a:ext cx="2590800" cy="2590800"/>
          </a:xfrm>
          <a:prstGeom prst="rect">
            <a:avLst/>
          </a:prstGeom>
          <a:noFill/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219200" y="35814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990600" y="4038600"/>
            <a:ext cx="72390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Presented By The American Society of Power Engineers, Inc.™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A Non-Profit Cooperation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For More Information or a copy of his presentation contact: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  <a:hlinkClick r:id="rId4"/>
              </a:rPr>
              <a:t>www.asope.org</a:t>
            </a:r>
            <a:endParaRPr lang="en-US" sz="2400" b="1" dirty="0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E-Mail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office@asope.org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866-926-1821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81000" y="3810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400" y="228600"/>
          <a:ext cx="8777817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9" name="Worksheet" r:id="rId4" imgW="9829800" imgH="5152949" progId="">
                  <p:embed/>
                </p:oleObj>
              </mc:Choice>
              <mc:Fallback>
                <p:oleObj name="Worksheet" r:id="rId4" imgW="9829800" imgH="51529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77817" cy="6477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228600"/>
          <a:ext cx="8686800" cy="644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5" name="Worksheet" r:id="rId4" imgW="9829800" imgH="5152949" progId="">
                  <p:embed/>
                </p:oleObj>
              </mc:Choice>
              <mc:Fallback>
                <p:oleObj name="Worksheet" r:id="rId4" imgW="9829800" imgH="51529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686800" cy="64455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400" y="228600"/>
          <a:ext cx="87630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9" name="Worksheet" r:id="rId4" imgW="9829800" imgH="5152949" progId="">
                  <p:embed/>
                </p:oleObj>
              </mc:Choice>
              <mc:Fallback>
                <p:oleObj name="Worksheet" r:id="rId4" imgW="9829800" imgH="51529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63000" cy="6629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438400"/>
            <a:ext cx="8305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42,000 lb/hr </a:t>
            </a:r>
            <a:r>
              <a:rPr lang="en-US" sz="2400" dirty="0"/>
              <a:t>X 24 hr/day = 1,008,000 lb/day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1,008,000 lb/day ~ 960,000 lb/day </a:t>
            </a:r>
          </a:p>
          <a:p>
            <a:pPr algn="ctr"/>
            <a:endParaRPr lang="en-US" sz="3200" dirty="0"/>
          </a:p>
          <a:p>
            <a:pPr algn="ctr"/>
            <a:r>
              <a:rPr lang="en-US" sz="5400" dirty="0">
                <a:solidFill>
                  <a:srgbClr val="FFFF00"/>
                </a:solidFill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228600"/>
          <a:ext cx="8686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7" name="Worksheet" r:id="rId4" imgW="9829800" imgH="5152949" progId="">
                  <p:embed/>
                </p:oleObj>
              </mc:Choice>
              <mc:Fallback>
                <p:oleObj name="Worksheet" r:id="rId4" imgW="9829800" imgH="51529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686800" cy="6400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3994</TotalTime>
  <Words>1357</Words>
  <Application>Microsoft Office PowerPoint</Application>
  <PresentationFormat>On-screen Show (4:3)</PresentationFormat>
  <Paragraphs>311</Paragraphs>
  <Slides>60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Arial</vt:lpstr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Worksheet</vt:lpstr>
      <vt:lpstr>Acrobat Document</vt:lpstr>
      <vt:lpstr>Boiler Room LOG Sheets: Interpreting the Records</vt:lpstr>
      <vt:lpstr>The Basic Log Book should record such readings as:</vt:lpstr>
      <vt:lpstr>How should these readings be recorded?</vt:lpstr>
      <vt:lpstr>How do we record system variables:</vt:lpstr>
      <vt:lpstr>The First Step: Do the numbers make sense?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Basic Log Book should record such readings as:</vt:lpstr>
      <vt:lpstr>PowerPoint Presentation</vt:lpstr>
      <vt:lpstr>System Pressures (1/3):</vt:lpstr>
      <vt:lpstr>System Pressures (2/3):</vt:lpstr>
      <vt:lpstr>System Pressure 3/3):</vt:lpstr>
      <vt:lpstr>Looking at pressure trends:</vt:lpstr>
      <vt:lpstr>PowerPoint Presentation</vt:lpstr>
      <vt:lpstr>The Basic Log Book should record such readings as:</vt:lpstr>
      <vt:lpstr>System Temperature may include:</vt:lpstr>
      <vt:lpstr>What should the water temperature be leaving the deaerator:</vt:lpstr>
      <vt:lpstr>PowerPoint Presentation</vt:lpstr>
      <vt:lpstr>How to we determine the pressure temperature relationship?</vt:lpstr>
      <vt:lpstr>PowerPoint Presentation</vt:lpstr>
      <vt:lpstr>PowerPoint Presentation</vt:lpstr>
      <vt:lpstr>PowerPoint Presentation</vt:lpstr>
      <vt:lpstr>How is the pressure in the deaerator controlled?</vt:lpstr>
      <vt:lpstr>Deaerators:</vt:lpstr>
      <vt:lpstr>PowerPoint Presentation</vt:lpstr>
      <vt:lpstr>Stack Temperature:</vt:lpstr>
      <vt:lpstr>PowerPoint Presentation</vt:lpstr>
      <vt:lpstr>PowerPoint Presentation</vt:lpstr>
      <vt:lpstr>Stack Temperature:</vt:lpstr>
      <vt:lpstr>What is scale?</vt:lpstr>
      <vt:lpstr>The effect of scale:</vt:lpstr>
      <vt:lpstr>How does scale boiler heating surface failure?</vt:lpstr>
      <vt:lpstr>Stack Temperature:</vt:lpstr>
      <vt:lpstr>What is soot?</vt:lpstr>
      <vt:lpstr>The effect of soot:</vt:lpstr>
      <vt:lpstr>PowerPoint Presentation</vt:lpstr>
      <vt:lpstr>The Basic Log Book should record such readings as:</vt:lpstr>
      <vt:lpstr>PowerPoint Presentation</vt:lpstr>
      <vt:lpstr>PowerPoint Presentation</vt:lpstr>
      <vt:lpstr>The Basic Log Book should record such readings as:</vt:lpstr>
      <vt:lpstr>Fuel inventory:</vt:lpstr>
      <vt:lpstr> Fuel meter readings: </vt:lpstr>
      <vt:lpstr>The Basic Log Book should record such readings as:</vt:lpstr>
      <vt:lpstr>Boiler Water Test: Typical Data - </vt:lpstr>
      <vt:lpstr>Boiler Water Test: Typical Data - </vt:lpstr>
      <vt:lpstr>PowerPoint Presentation</vt:lpstr>
      <vt:lpstr>A sudden drop in boiler sulfite residual could indicate:</vt:lpstr>
      <vt:lpstr>Boiler Water Test: Typical Data - </vt:lpstr>
      <vt:lpstr>PowerPoint Presentation</vt:lpstr>
      <vt:lpstr>Increases in condensate return impurities indicate:</vt:lpstr>
      <vt:lpstr>The Basic Log Book should record such readings as:</vt:lpstr>
      <vt:lpstr>PowerPoint Presentation</vt:lpstr>
      <vt:lpstr>Overall swings of boiler test results are most often the result of:</vt:lpstr>
      <vt:lpstr>How to measure chemical additions:</vt:lpstr>
      <vt:lpstr>How can we learn what the log sheet is telling us?</vt:lpstr>
      <vt:lpstr>PowerPoint Presentation</vt:lpstr>
      <vt:lpstr>PowerPoint Presentation</vt:lpstr>
    </vt:vector>
  </TitlesOfParts>
  <Company>VA Tech Central Steam Plant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Boiler Room: A Time Bomb?</dc:title>
  <dc:creator>Byron D. Nichols</dc:creator>
  <cp:lastModifiedBy>Tim Kemen</cp:lastModifiedBy>
  <cp:revision>452</cp:revision>
  <dcterms:created xsi:type="dcterms:W3CDTF">2008-02-08T23:53:31Z</dcterms:created>
  <dcterms:modified xsi:type="dcterms:W3CDTF">2019-06-27T13:06:15Z</dcterms:modified>
</cp:coreProperties>
</file>